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11.jpeg" ContentType="image/jpeg"/>
  <Override PartName="/ppt/media/image10.jpeg" ContentType="image/jpeg"/>
  <Override PartName="/ppt/media/image5.png" ContentType="image/png"/>
  <Override PartName="/ppt/media/image9.wmf" ContentType="image/x-wmf"/>
  <Override PartName="/ppt/media/image14.png" ContentType="image/png"/>
  <Override PartName="/ppt/media/image8.wmf" ContentType="image/x-wmf"/>
  <Override PartName="/ppt/media/image12.png" ContentType="image/png"/>
  <Override PartName="/ppt/media/image7.png" ContentType="image/png"/>
  <Override PartName="/ppt/media/image6.png" ContentType="image/png"/>
  <Override PartName="/ppt/media/image13.jpeg" ContentType="image/jpeg"/>
  <Override PartName="/ppt/media/image23.png" ContentType="image/png"/>
  <Override PartName="/ppt/media/image4.png" ContentType="image/png"/>
  <Override PartName="/ppt/media/image22.png" ContentType="image/png"/>
  <Override PartName="/ppt/media/image21.jpeg" ContentType="image/jpeg"/>
  <Override PartName="/ppt/media/image16.png" ContentType="image/png"/>
  <Override PartName="/ppt/media/image20.png" ContentType="image/png"/>
  <Override PartName="/ppt/media/image3.png" ContentType="image/png"/>
  <Override PartName="/ppt/media/image19.png" ContentType="image/png"/>
  <Override PartName="/ppt/media/image18.jpeg" ContentType="image/jpeg"/>
  <Override PartName="/ppt/media/image1.png" ContentType="image/png"/>
  <Override PartName="/ppt/media/image24.png" ContentType="image/png"/>
  <Override PartName="/ppt/media/image17.png" ContentType="image/png"/>
  <Override PartName="/ppt/media/image15.png" ContentType="image/png"/>
  <Override PartName="/ppt/media/image25.png" ContentType="image/png"/>
  <Override PartName="/ppt/media/image2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1D75AE-AB0E-4B12-B3EE-A144665BC8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D8682C2-DB5F-43FC-B034-0EA9FCB956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BCB7C6-7837-4237-8BD0-2915EF84781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64A046-9B02-4CE7-B99D-2FE3BA5EC8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F1BF3E2-4E42-4D96-ADB7-08794223BF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B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9EC1B7-655B-4996-917C-CB1FF7BCA1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5DEEE3-7EB6-4F1F-ACF9-DA7BCFDB78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CC304D-CA24-40E3-8A9A-9FCD31E90C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802CA5-63AA-423E-9C6C-D0DC34F384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B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67A57C-C27F-46CF-8247-7916F84910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6FBE369-1371-46BC-B857-A5F5A414BF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B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ABCF3C-4A22-4598-A643-A05C6CB18A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EE147D5-257F-4B42-867A-A283B34D85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EBAA4B8-EB71-40AD-91FD-18780AD956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E91229-5BF9-4708-B391-735E8C9C92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FB733D2-ABF8-4D7A-B3F9-EDDD85B000A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D74FC5-A758-4949-85A9-D8491415B72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C17E954-EA23-4EF8-8F1E-F65AEA12DA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B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35A961E-79B4-4511-8E87-AF2D04E542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6907CD4-3DE4-485F-BD41-035C496EF1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52BA2B3-68A3-4AD0-A2C0-7DF92C587B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B0D59EE-6B40-488B-90AD-60C822FEF5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57D7BD-9E6C-4296-9EB4-0E1A38443A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B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18537FD-319F-47B0-A43C-9A7539F1B3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DB9A346-9D1D-4A9B-B523-2E40ADCE00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1FFCCA6-BE0B-4AB4-9AEF-520E9D24ED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B22A900-8730-420C-8483-325648A9C2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E89C646-4FF5-4DFB-A203-D50700E58B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FC58108-AB1C-4EBE-BE33-CE79549A8FA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63D3EDE-C8CD-4E43-937F-90AC4F4C939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B74C143-7213-4854-9D77-80A846ACF9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B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266D364-7FB8-4ADC-9BB9-8C66F08F01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B6EC50C-711F-4FC3-8CE2-FD1F1F231A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CEEB12-500B-42F3-925B-F8BC98CD82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80375DC-901D-4CF5-8DF2-D57F8F6DF3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E26C4C2-C68B-4342-8412-921ECD409D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B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EBEA78B-41B5-42D4-A4EF-3691CC3824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A546128-3164-44A8-9CB7-6D52E7CB8A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FC82ABE-2780-48D4-B572-9B0A38B484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DC9F802-2436-4F03-91AB-63A248DEB8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D4FAE0F-5FBC-49D8-BA31-8EC4291839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5B82315-D061-4F29-B57D-CB1AC6674D2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8741B6A-959A-4B45-8DB8-B7654D7F759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978AC41-E951-47C6-9210-9603CE96E96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1A1326-3E6E-4903-9A59-C6BAB91017B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B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8630475-460D-4C46-B8FD-08D1F6982D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50C0483-7789-4571-9152-903FD8CBA9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10C2A32-24F0-44C9-9E1F-8B53CCACB19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E3D8C35-B4A4-4645-AC70-12E1588EBE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B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F66C681-8BF9-4C3C-8D14-781BD9B6DB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E2BC9D0-2110-470C-9A82-8695A08417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770B76C-6E19-455F-8250-72B770A717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0C64347-79E5-475D-9574-D5A538CADF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2CCB9EC-C8A0-43E1-8F07-FED62C7B0B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0E7A151-BB90-4894-838D-9BC355604D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B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317ECE2-BD6A-4D41-B93E-16437C1124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5F31C9D-CA05-4458-BEEB-7C96A1D36CB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EB2543-CF0F-4E96-BF29-C573CB0760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3EDC32-145D-464A-A828-A21120A107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4604A3-AF8D-474C-AECD-D731B1E359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B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14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ez le 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style 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du 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B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BE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BE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B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BE" sz="1400" spc="-1" strike="noStrike">
                <a:latin typeface="Times New Roman"/>
              </a:rPr>
              <a:t>&lt;pied de page&gt;</a:t>
            </a:r>
            <a:endParaRPr b="0" lang="fr-BE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B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64C43E-7089-4CC7-8496-ADA0592C25E7}" type="slidenum">
              <a:rPr b="0" lang="fr-BE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BE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14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B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BE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BE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B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BE" sz="1400" spc="-1" strike="noStrike">
                <a:latin typeface="Times New Roman"/>
              </a:rPr>
              <a:t>&lt;pied de page&gt;</a:t>
            </a:r>
            <a:endParaRPr b="0" lang="fr-BE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B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3F4FCE-589A-4DCE-97D9-500EB492C2CF}" type="slidenum">
              <a:rPr b="0" lang="fr-BE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BE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Cliquez pour éditer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le format du texte-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titre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14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ez le 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style 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du 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Modifier les styles du texte du masque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B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BE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BE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B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BE" sz="1400" spc="-1" strike="noStrike">
                <a:latin typeface="Times New Roman"/>
              </a:rPr>
              <a:t>&lt;pied de page&gt;</a:t>
            </a:r>
            <a:endParaRPr b="0" lang="fr-BE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B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1E130A8-C108-46E6-A55E-D883FB2FF87E}" type="slidenum">
              <a:rPr b="0" lang="fr-BE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BE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14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B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BE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BE" sz="12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B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BE" sz="1400" spc="-1" strike="noStrike">
                <a:latin typeface="Times New Roman"/>
              </a:rPr>
              <a:t>&lt;pied de page&gt;</a:t>
            </a:r>
            <a:endParaRPr b="0" lang="fr-BE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B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58B3D0-FC9F-4DBE-896E-43AB4F786384}" type="slidenum">
              <a:rPr b="0" lang="fr-BE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BE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14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Modifier les styles du texte du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B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BE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BE" sz="1200" spc="-1" strike="noStrike"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B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BE" sz="1400" spc="-1" strike="noStrike">
                <a:latin typeface="Times New Roman"/>
              </a:rPr>
              <a:t>&lt;pied de page&gt;</a:t>
            </a:r>
            <a:endParaRPr b="0" lang="fr-BE" sz="1400" spc="-1" strike="noStrike"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B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564EA5-E045-47A1-9D2D-5F1C851643A6}" type="slidenum">
              <a:rPr b="0" lang="fr-BE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BE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 6" descr=""/>
          <p:cNvPicPr/>
          <p:nvPr/>
        </p:nvPicPr>
        <p:blipFill>
          <a:blip r:embed="rId1"/>
          <a:stretch/>
        </p:blipFill>
        <p:spPr>
          <a:xfrm>
            <a:off x="0" y="0"/>
            <a:ext cx="6927840" cy="6857640"/>
          </a:xfrm>
          <a:prstGeom prst="rect">
            <a:avLst/>
          </a:prstGeom>
          <a:ln w="0">
            <a:noFill/>
          </a:ln>
        </p:spPr>
      </p:pic>
      <p:sp>
        <p:nvSpPr>
          <p:cNvPr id="207" name="Rectangle 4"/>
          <p:cNvSpPr/>
          <p:nvPr/>
        </p:nvSpPr>
        <p:spPr>
          <a:xfrm>
            <a:off x="6928200" y="0"/>
            <a:ext cx="5263200" cy="6857640"/>
          </a:xfrm>
          <a:prstGeom prst="rect">
            <a:avLst/>
          </a:prstGeom>
          <a:solidFill>
            <a:srgbClr val="211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058160" y="3429000"/>
            <a:ext cx="485748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fr-BE" sz="5400" spc="-1" strike="noStrike">
                <a:solidFill>
                  <a:srgbClr val="ffffff"/>
                </a:solidFill>
                <a:latin typeface="Calibri"/>
              </a:rPr>
              <a:t>Forma</a:t>
            </a:r>
            <a:r>
              <a:rPr b="0" lang="fr-BE" sz="5400" spc="-1" strike="noStrike">
                <a:solidFill>
                  <a:srgbClr val="ffffff"/>
                </a:solidFill>
                <a:latin typeface="Calibri"/>
              </a:rPr>
              <a:t>tion </a:t>
            </a:r>
            <a:r>
              <a:rPr b="0" lang="fr-BE" sz="5400" spc="-1" strike="noStrike">
                <a:solidFill>
                  <a:srgbClr val="ffffff"/>
                </a:solidFill>
                <a:latin typeface="Calibri"/>
              </a:rPr>
              <a:t>BlindC</a:t>
            </a:r>
            <a:r>
              <a:rPr b="0" lang="fr-BE" sz="5400" spc="-1" strike="noStrike">
                <a:solidFill>
                  <a:srgbClr val="ffffff"/>
                </a:solidFill>
                <a:latin typeface="Calibri"/>
              </a:rPr>
              <a:t>ode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7058160" y="5952960"/>
            <a:ext cx="4857480" cy="809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BE" sz="2000" spc="-1" strike="noStrike">
                <a:solidFill>
                  <a:srgbClr val="ffffff"/>
                </a:solidFill>
                <a:latin typeface="Calibri"/>
              </a:rPr>
              <a:t>2023-2024</a:t>
            </a:r>
            <a:endParaRPr b="0" lang="fr-BE" sz="20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6975000" y="119520"/>
            <a:ext cx="5146560" cy="294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BE" sz="4400" spc="-1" strike="noStrike">
                <a:solidFill>
                  <a:srgbClr val="211a40"/>
                </a:solidFill>
                <a:latin typeface="Calibri Light"/>
              </a:rPr>
              <a:t>BlindCode, concrètement?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ZoneTexte 1"/>
          <p:cNvSpPr/>
          <p:nvPr/>
        </p:nvSpPr>
        <p:spPr>
          <a:xfrm>
            <a:off x="342000" y="1260000"/>
            <a:ext cx="11178000" cy="4021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fr-BE" sz="2400" spc="-1" strike="noStrike">
                <a:solidFill>
                  <a:srgbClr val="7e6001"/>
                </a:solidFill>
                <a:latin typeface="Calibri"/>
              </a:rPr>
              <a:t>Équipe BlindCode</a:t>
            </a:r>
            <a:endParaRPr b="0" lang="fr-BE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fr-BE" sz="1800" spc="-1" strike="noStrike" u="sng">
                <a:solidFill>
                  <a:srgbClr val="7e6001"/>
                </a:solidFill>
                <a:uFillTx/>
                <a:latin typeface="Calibri"/>
              </a:rPr>
              <a:t>Philip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 u="sng">
                <a:solidFill>
                  <a:srgbClr val="7e6001"/>
                </a:solidFill>
                <a:uFillTx/>
                <a:latin typeface="Calibri"/>
              </a:rPr>
              <a:t>Johnny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 u="sng">
                <a:solidFill>
                  <a:srgbClr val="7e6001"/>
                </a:solidFill>
                <a:uFillTx/>
                <a:latin typeface="Calibri"/>
              </a:rPr>
              <a:t>Sandrine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 u="sng">
                <a:solidFill>
                  <a:srgbClr val="7e6001"/>
                </a:solidFill>
                <a:uFillTx/>
                <a:latin typeface="Calibri"/>
              </a:rPr>
              <a:t>Catherine</a:t>
            </a: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Formateur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Formateur/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Formatrice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Directrice du </a:t>
            </a: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Coordinateur 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	</a:t>
            </a: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pôle Formation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fr-BE" sz="18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8280000" y="216000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180000" y="216000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5400000" y="216000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4"/>
          <a:stretch/>
        </p:blipFill>
        <p:spPr>
          <a:xfrm>
            <a:off x="2769120" y="2160000"/>
            <a:ext cx="1980000" cy="19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BE" sz="4400" spc="-1" strike="noStrike">
                <a:solidFill>
                  <a:srgbClr val="211a40"/>
                </a:solidFill>
                <a:latin typeface="Calibri Light"/>
              </a:rPr>
              <a:t>BlindCode, nos partenaires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0" name="Picture 2" descr="Appel à projets 2021"/>
          <p:cNvPicPr/>
          <p:nvPr/>
        </p:nvPicPr>
        <p:blipFill>
          <a:blip r:embed="rId1"/>
          <a:stretch/>
        </p:blipFill>
        <p:spPr>
          <a:xfrm>
            <a:off x="900000" y="1260000"/>
            <a:ext cx="1805040" cy="90216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4" descr="Apprenez à coder avec Be Central et Le Wagon"/>
          <p:cNvPicPr/>
          <p:nvPr/>
        </p:nvPicPr>
        <p:blipFill>
          <a:blip r:embed="rId2"/>
          <a:stretch/>
        </p:blipFill>
        <p:spPr>
          <a:xfrm>
            <a:off x="1080000" y="3417840"/>
            <a:ext cx="1551600" cy="902160"/>
          </a:xfrm>
          <a:prstGeom prst="rect">
            <a:avLst/>
          </a:prstGeom>
          <a:ln w="0">
            <a:noFill/>
          </a:ln>
        </p:spPr>
      </p:pic>
      <p:pic>
        <p:nvPicPr>
          <p:cNvPr id="242" name="Picture 6" descr="Bruxelles Formation - Former pour l'emploi - La formation professionnelle"/>
          <p:cNvPicPr/>
          <p:nvPr/>
        </p:nvPicPr>
        <p:blipFill>
          <a:blip r:embed="rId3"/>
          <a:stretch/>
        </p:blipFill>
        <p:spPr>
          <a:xfrm>
            <a:off x="1260000" y="2337840"/>
            <a:ext cx="1135080" cy="902160"/>
          </a:xfrm>
          <a:prstGeom prst="rect">
            <a:avLst/>
          </a:prstGeom>
          <a:ln w="0">
            <a:noFill/>
          </a:ln>
        </p:spPr>
      </p:pic>
      <p:pic>
        <p:nvPicPr>
          <p:cNvPr id="243" name="Picture 8" descr="CCG - FSE - EPS"/>
          <p:cNvPicPr/>
          <p:nvPr/>
        </p:nvPicPr>
        <p:blipFill>
          <a:blip r:embed="rId4"/>
          <a:stretch/>
        </p:blipFill>
        <p:spPr>
          <a:xfrm>
            <a:off x="1046880" y="5567400"/>
            <a:ext cx="1293120" cy="912600"/>
          </a:xfrm>
          <a:prstGeom prst="rect">
            <a:avLst/>
          </a:prstGeom>
          <a:ln w="0">
            <a:noFill/>
          </a:ln>
        </p:spPr>
      </p:pic>
      <p:pic>
        <p:nvPicPr>
          <p:cNvPr id="244" name="Picture 10" descr="Emploi Formation Wallonie - Espace Citoyens - Le Forem"/>
          <p:cNvPicPr/>
          <p:nvPr/>
        </p:nvPicPr>
        <p:blipFill>
          <a:blip r:embed="rId5"/>
          <a:stretch/>
        </p:blipFill>
        <p:spPr>
          <a:xfrm>
            <a:off x="180000" y="5567400"/>
            <a:ext cx="902160" cy="902160"/>
          </a:xfrm>
          <a:prstGeom prst="rect">
            <a:avLst/>
          </a:prstGeom>
          <a:ln w="0">
            <a:noFill/>
          </a:ln>
        </p:spPr>
      </p:pic>
      <p:pic>
        <p:nvPicPr>
          <p:cNvPr id="245" name="Picture 12" descr="DiversiCom - Accueil"/>
          <p:cNvPicPr/>
          <p:nvPr/>
        </p:nvPicPr>
        <p:blipFill>
          <a:blip r:embed="rId6"/>
          <a:stretch/>
        </p:blipFill>
        <p:spPr>
          <a:xfrm>
            <a:off x="1063800" y="4497840"/>
            <a:ext cx="1456200" cy="90216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 txBox="1"/>
          <p:nvPr/>
        </p:nvSpPr>
        <p:spPr>
          <a:xfrm>
            <a:off x="2709360" y="4680000"/>
            <a:ext cx="9170640" cy="163224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txBody>
          <a:bodyPr lIns="96120" rIns="96120" tIns="51120" bIns="51120" anchor="t">
            <a:noAutofit/>
          </a:bodyPr>
          <a:p>
            <a:pPr algn="ctr">
              <a:buNone/>
            </a:pPr>
            <a:r>
              <a:rPr b="1" lang="fr-BE" sz="2000" spc="-1" strike="noStrike">
                <a:solidFill>
                  <a:srgbClr val="000000"/>
                </a:solidFill>
                <a:latin typeface="Calibri light"/>
              </a:rPr>
              <a:t>On vous remercie pour chaque année.</a:t>
            </a:r>
            <a:endParaRPr b="1" lang="fr-BE" sz="2000" spc="-1" strike="noStrike">
              <a:latin typeface="Calibri light"/>
            </a:endParaRPr>
          </a:p>
          <a:p>
            <a:pPr algn="ctr">
              <a:buNone/>
            </a:pPr>
            <a:endParaRPr b="1" lang="fr-BE" sz="2000" spc="-1" strike="noStrike">
              <a:latin typeface="Calibri light"/>
            </a:endParaRPr>
          </a:p>
          <a:p>
            <a:pPr algn="ctr">
              <a:buNone/>
            </a:pPr>
            <a:r>
              <a:rPr b="1" lang="fr-BE" sz="2000" spc="-1" strike="noStrike">
                <a:solidFill>
                  <a:srgbClr val="000000"/>
                </a:solidFill>
                <a:latin typeface="Calibri light"/>
              </a:rPr>
              <a:t>Ainsi que les Entreprises qui accueillent nos élèves en stage</a:t>
            </a:r>
            <a:endParaRPr b="1" lang="fr-BE" sz="2000" spc="-1" strike="noStrike">
              <a:latin typeface="Calibri light"/>
            </a:endParaRPr>
          </a:p>
        </p:txBody>
      </p:sp>
      <p:sp>
        <p:nvSpPr>
          <p:cNvPr id="247" name=""/>
          <p:cNvSpPr txBox="1"/>
          <p:nvPr/>
        </p:nvSpPr>
        <p:spPr>
          <a:xfrm>
            <a:off x="2520000" y="1490040"/>
            <a:ext cx="7560000" cy="418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⇒ </a:t>
            </a:r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Aide du DBSF, en 2020, pour lancer BlindCode sur 2 années (Aide d’impulsion)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⇒ </a:t>
            </a:r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Pour une partie du Budget, les cours de langue et la partie administrative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⇒ </a:t>
            </a:r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Chance d’être à BeCentral où nous sommes si bien avec un tarif préférentiel. 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 6" descr=""/>
          <p:cNvPicPr/>
          <p:nvPr/>
        </p:nvPicPr>
        <p:blipFill>
          <a:blip r:embed="rId1"/>
          <a:stretch/>
        </p:blipFill>
        <p:spPr>
          <a:xfrm>
            <a:off x="0" y="0"/>
            <a:ext cx="6927840" cy="6857640"/>
          </a:xfrm>
          <a:prstGeom prst="rect">
            <a:avLst/>
          </a:prstGeom>
          <a:ln w="0">
            <a:noFill/>
          </a:ln>
        </p:spPr>
      </p:pic>
      <p:pic>
        <p:nvPicPr>
          <p:cNvPr id="249" name="Image 1" descr=""/>
          <p:cNvPicPr/>
          <p:nvPr/>
        </p:nvPicPr>
        <p:blipFill>
          <a:blip r:embed="rId2"/>
          <a:srcRect l="0" t="10398" r="0" b="8145"/>
          <a:stretch/>
        </p:blipFill>
        <p:spPr>
          <a:xfrm>
            <a:off x="6928200" y="0"/>
            <a:ext cx="5263200" cy="6857640"/>
          </a:xfrm>
          <a:prstGeom prst="rect">
            <a:avLst/>
          </a:prstGeom>
          <a:ln w="0">
            <a:noFill/>
          </a:ln>
        </p:spPr>
      </p:pic>
      <p:sp>
        <p:nvSpPr>
          <p:cNvPr id="250" name="ZoneTexte 2"/>
          <p:cNvSpPr/>
          <p:nvPr/>
        </p:nvSpPr>
        <p:spPr>
          <a:xfrm>
            <a:off x="8218080" y="6488640"/>
            <a:ext cx="2683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BE" sz="1800" spc="-1" strike="noStrike">
                <a:solidFill>
                  <a:srgbClr val="ffffff"/>
                </a:solidFill>
                <a:latin typeface="Calibri"/>
              </a:rPr>
              <a:t>#commetoutlemonde</a:t>
            </a:r>
            <a:endParaRPr b="0" lang="fr-B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1263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fr-BE" sz="6000" spc="-1" strike="noStrike">
                <a:solidFill>
                  <a:srgbClr val="000000"/>
                </a:solidFill>
                <a:latin typeface="Calibri Light"/>
              </a:rPr>
              <a:t>BlindCode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831960" y="3116160"/>
            <a:ext cx="6188040" cy="2973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BE" sz="2400" spc="-1" strike="noStrike">
                <a:solidFill>
                  <a:srgbClr val="8b8b8b"/>
                </a:solidFill>
                <a:latin typeface="Calibri"/>
              </a:rPr>
              <a:t>Une formation de </a:t>
            </a:r>
            <a:r>
              <a:rPr b="1" lang="fr-BE" sz="2400" spc="-1" strike="noStrike">
                <a:solidFill>
                  <a:srgbClr val="3a3455"/>
                </a:solidFill>
                <a:latin typeface="Calibri"/>
              </a:rPr>
              <a:t>Développeur·euse </a:t>
            </a:r>
            <a:r>
              <a:rPr b="0" lang="fr-BE" sz="2400" spc="-1" strike="noStrike">
                <a:solidFill>
                  <a:srgbClr val="8b8b8b"/>
                </a:solidFill>
                <a:latin typeface="Calibri"/>
              </a:rPr>
              <a:t>adaptée aux personnes déficientes </a:t>
            </a:r>
            <a:r>
              <a:rPr b="0" lang="fr-BE" sz="2400" spc="-1" strike="noStrike">
                <a:solidFill>
                  <a:srgbClr val="8b8b8b"/>
                </a:solidFill>
                <a:latin typeface="Calibri"/>
              </a:rPr>
              <a:t>visuelles. 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fr-BE" sz="2400" spc="-1" strike="noStrike">
                <a:solidFill>
                  <a:srgbClr val="8b8b8b"/>
                </a:solidFill>
                <a:latin typeface="Calibri"/>
              </a:rPr>
              <a:t>Ouverte aussi à toute personne en situation de handicap nécessitant un </a:t>
            </a:r>
            <a:r>
              <a:rPr b="0" i="1" lang="fr-BE" sz="2400" spc="-1" strike="noStrike">
                <a:solidFill>
                  <a:srgbClr val="8b8b8b"/>
                </a:solidFill>
                <a:latin typeface="Calibri"/>
              </a:rPr>
              <a:t>rythme et une pédagogie adaptée.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Image 2" descr=""/>
          <p:cNvPicPr/>
          <p:nvPr/>
        </p:nvPicPr>
        <p:blipFill>
          <a:blip r:embed="rId1"/>
          <a:stretch/>
        </p:blipFill>
        <p:spPr>
          <a:xfrm>
            <a:off x="7333560" y="2160"/>
            <a:ext cx="4857840" cy="688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1263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fr-BE" sz="6000" spc="-1" strike="noStrike">
                <a:solidFill>
                  <a:srgbClr val="000000"/>
                </a:solidFill>
                <a:latin typeface="Calibri Light"/>
              </a:rPr>
              <a:t>BlindCode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831960" y="3116160"/>
            <a:ext cx="6030360" cy="3723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fr-BE" sz="2400" spc="-1" strike="noStrike" u="sng">
                <a:solidFill>
                  <a:srgbClr val="000000"/>
                </a:solidFill>
                <a:uFillTx/>
                <a:latin typeface="Calibri"/>
              </a:rPr>
              <a:t>L'idée initiale</a:t>
            </a:r>
            <a:r>
              <a:rPr b="0" lang="fr-BE" sz="2400" spc="-1" strike="noStrike">
                <a:solidFill>
                  <a:srgbClr val="000000"/>
                </a:solidFill>
                <a:latin typeface="Calibri"/>
              </a:rPr>
              <a:t> était de créer de </a:t>
            </a:r>
            <a:r>
              <a:rPr b="0" lang="fr-BE" sz="2400" spc="-1" strike="noStrike">
                <a:solidFill>
                  <a:srgbClr val="000000"/>
                </a:solidFill>
                <a:latin typeface="Calibri"/>
              </a:rPr>
              <a:t>nouvelles opportunités d'emploi </a:t>
            </a:r>
            <a:r>
              <a:rPr b="0" lang="fr-BE" sz="2400" spc="-1" strike="noStrike">
                <a:solidFill>
                  <a:srgbClr val="000000"/>
                </a:solidFill>
                <a:latin typeface="Calibri"/>
              </a:rPr>
              <a:t>pour les personnes déficientes </a:t>
            </a:r>
            <a:r>
              <a:rPr b="0" lang="fr-BE" sz="2400" spc="-1" strike="noStrike">
                <a:solidFill>
                  <a:srgbClr val="000000"/>
                </a:solidFill>
                <a:latin typeface="Calibri"/>
              </a:rPr>
              <a:t>visuelles, qui sont souvent limitées </a:t>
            </a:r>
            <a:r>
              <a:rPr b="0" lang="fr-BE" sz="2400" spc="-1" strike="noStrike">
                <a:solidFill>
                  <a:srgbClr val="000000"/>
                </a:solidFill>
                <a:latin typeface="Calibri"/>
              </a:rPr>
              <a:t>à des métiers tels que celui d'agent </a:t>
            </a:r>
            <a:r>
              <a:rPr b="0" lang="fr-BE" sz="2400" spc="-1" strike="noStrike">
                <a:solidFill>
                  <a:srgbClr val="000000"/>
                </a:solidFill>
                <a:latin typeface="Calibri"/>
              </a:rPr>
              <a:t>d'accueil.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fr-BE" sz="2400" spc="-1" strike="noStrike">
                <a:solidFill>
                  <a:srgbClr val="000000"/>
                </a:solidFill>
                <a:latin typeface="Calibri"/>
              </a:rPr>
              <a:t>Ainsi, l'idée d'une </a:t>
            </a:r>
            <a:r>
              <a:rPr b="1" lang="fr-BE" sz="2400" spc="-1" strike="noStrike" u="sng">
                <a:solidFill>
                  <a:srgbClr val="000000"/>
                </a:solidFill>
                <a:uFillTx/>
                <a:latin typeface="Calibri"/>
              </a:rPr>
              <a:t>formation en </a:t>
            </a:r>
            <a:r>
              <a:rPr b="1" lang="fr-BE" sz="2400" spc="-1" strike="noStrike" u="sng">
                <a:solidFill>
                  <a:srgbClr val="000000"/>
                </a:solidFill>
                <a:uFillTx/>
                <a:latin typeface="Calibri"/>
              </a:rPr>
              <a:t>codage</a:t>
            </a:r>
            <a:r>
              <a:rPr b="0" lang="fr-BE" sz="2400" spc="-1" strike="noStrike">
                <a:solidFill>
                  <a:srgbClr val="000000"/>
                </a:solidFill>
                <a:latin typeface="Calibri"/>
              </a:rPr>
              <a:t> a émergé, visant à leur </a:t>
            </a:r>
            <a:r>
              <a:rPr b="0" lang="fr-BE" sz="2400" spc="-1" strike="noStrike">
                <a:solidFill>
                  <a:srgbClr val="000000"/>
                </a:solidFill>
                <a:latin typeface="Calibri"/>
              </a:rPr>
              <a:t>permettre d'accéder à des </a:t>
            </a:r>
            <a:r>
              <a:rPr b="0" lang="fr-BE" sz="2400" spc="-1" strike="noStrike" u="sng">
                <a:solidFill>
                  <a:srgbClr val="000000"/>
                </a:solidFill>
                <a:uFillTx/>
                <a:latin typeface="Calibri"/>
              </a:rPr>
              <a:t>emplois </a:t>
            </a:r>
            <a:r>
              <a:rPr b="0" lang="fr-BE" sz="2400" spc="-1" strike="noStrike" u="sng">
                <a:solidFill>
                  <a:srgbClr val="000000"/>
                </a:solidFill>
                <a:uFillTx/>
                <a:latin typeface="Calibri"/>
              </a:rPr>
              <a:t>dans le domaine du numérique</a:t>
            </a:r>
            <a:r>
              <a:rPr b="0" lang="fr-BE" sz="24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6" name="Image 5" descr=""/>
          <p:cNvPicPr/>
          <p:nvPr/>
        </p:nvPicPr>
        <p:blipFill>
          <a:blip r:embed="rId1"/>
          <a:stretch/>
        </p:blipFill>
        <p:spPr>
          <a:xfrm>
            <a:off x="7333560" y="2160"/>
            <a:ext cx="4857840" cy="688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BE" sz="4400" spc="-1" strike="noStrike">
                <a:solidFill>
                  <a:srgbClr val="211a40"/>
                </a:solidFill>
                <a:latin typeface="Calibri Light"/>
              </a:rPr>
              <a:t>BlindCode, pour qui?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838080" y="1517760"/>
            <a:ext cx="110948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BE" sz="2800" spc="-1" strike="noStrike">
                <a:solidFill>
                  <a:srgbClr val="000000"/>
                </a:solidFill>
                <a:latin typeface="Calibri"/>
              </a:rPr>
              <a:t>Personnes en situation de handicap visuel, dont :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fr-BE" sz="2800" spc="-1" strike="noStrike">
                <a:solidFill>
                  <a:srgbClr val="000000"/>
                </a:solidFill>
                <a:latin typeface="Calibri"/>
              </a:rPr>
              <a:t>jeunes (+18) sans emploi</a:t>
            </a:r>
            <a:r>
              <a:rPr b="0" lang="fr-BE" sz="2800" spc="-1" strike="noStrike">
                <a:solidFill>
                  <a:srgbClr val="000000"/>
                </a:solidFill>
                <a:latin typeface="Calibri"/>
              </a:rPr>
              <a:t>, désireux de s’insérer dans la vie professionnelle et intéressés par le numérique.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fr-BE" sz="2800" spc="-1" strike="noStrike">
                <a:solidFill>
                  <a:srgbClr val="000000"/>
                </a:solidFill>
                <a:latin typeface="Calibri"/>
              </a:rPr>
              <a:t>adultes en reconversion professionnelle</a:t>
            </a:r>
            <a:r>
              <a:rPr b="0" lang="fr-BE" sz="2800" spc="-1" strike="noStrike">
                <a:solidFill>
                  <a:srgbClr val="000000"/>
                </a:solidFill>
                <a:latin typeface="Calibri"/>
              </a:rPr>
              <a:t>, ne pouvant plus pratiquer leur ancien métier à la suite de l’apparition de la déficience visuelle et possédant des affinités avec le numérique.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fr-BE" sz="2800" spc="-1" strike="noStrike">
                <a:solidFill>
                  <a:srgbClr val="000000"/>
                </a:solidFill>
                <a:latin typeface="Calibri"/>
              </a:rPr>
              <a:t>Formation ouverte aussi à toute personne en situation de handicap moteur ou sensoriel, nécessitant un rythme et une pédagogie adaptée.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BE" sz="4400" spc="-1" strike="noStrike">
                <a:solidFill>
                  <a:srgbClr val="211a40"/>
                </a:solidFill>
                <a:latin typeface="Calibri Light"/>
              </a:rPr>
              <a:t>BlindCode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0" name="Image 9" descr=""/>
          <p:cNvPicPr/>
          <p:nvPr/>
        </p:nvPicPr>
        <p:blipFill>
          <a:blip r:embed="rId1"/>
          <a:stretch/>
        </p:blipFill>
        <p:spPr>
          <a:xfrm>
            <a:off x="399960" y="1999080"/>
            <a:ext cx="5084280" cy="285984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 txBox="1"/>
          <p:nvPr/>
        </p:nvSpPr>
        <p:spPr>
          <a:xfrm>
            <a:off x="5580000" y="1544400"/>
            <a:ext cx="6480000" cy="3747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BE" sz="2000" spc="-1" strike="noStrike">
                <a:solidFill>
                  <a:srgbClr val="784b04"/>
                </a:solidFill>
                <a:latin typeface="Calibri light"/>
              </a:rPr>
              <a:t>Prérequis</a:t>
            </a:r>
            <a:endParaRPr b="0" lang="fr-BE" sz="2000" spc="-1" strike="noStrike">
              <a:latin typeface="Arial"/>
            </a:endParaRPr>
          </a:p>
          <a:p>
            <a:endParaRPr b="0" lang="fr-B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E" sz="2000" spc="-1" strike="noStrike">
                <a:solidFill>
                  <a:srgbClr val="000000"/>
                </a:solidFill>
                <a:latin typeface="Calibri light"/>
              </a:rPr>
              <a:t>C.E.S.S. de préférence mais la réelle motivation nous suffit.</a:t>
            </a:r>
            <a:endParaRPr b="0" lang="fr-BE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E" sz="2000" spc="-1" strike="noStrike">
                <a:solidFill>
                  <a:srgbClr val="000000"/>
                </a:solidFill>
                <a:latin typeface="Calibri light"/>
              </a:rPr>
              <a:t>Compétences numériques de base (internet, courriel, traitement de texte).</a:t>
            </a:r>
            <a:endParaRPr b="0" lang="fr-BE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E" sz="2000" spc="-1" strike="noStrike">
                <a:solidFill>
                  <a:srgbClr val="000000"/>
                </a:solidFill>
                <a:latin typeface="Calibri light"/>
              </a:rPr>
              <a:t>Savoir parler, lire et écrire le français.</a:t>
            </a:r>
            <a:endParaRPr b="0" lang="fr-BE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E" sz="2000" spc="-1" strike="noStrike">
                <a:solidFill>
                  <a:srgbClr val="000000"/>
                </a:solidFill>
                <a:latin typeface="Calibri light"/>
              </a:rPr>
              <a:t>Être curieux·se et passionné·e par les nouvelles technologies.</a:t>
            </a:r>
            <a:endParaRPr b="0" lang="fr-BE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E" sz="2000" spc="-1" strike="noStrike">
                <a:solidFill>
                  <a:srgbClr val="000000"/>
                </a:solidFill>
                <a:latin typeface="Calibri light"/>
              </a:rPr>
              <a:t>Être capable de raisonnement logique.</a:t>
            </a:r>
            <a:endParaRPr b="0" lang="fr-B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BE" sz="4400" spc="-1" strike="noStrike">
                <a:solidFill>
                  <a:srgbClr val="211a40"/>
                </a:solidFill>
                <a:latin typeface="Calibri Light"/>
              </a:rPr>
              <a:t>BlindCode, concrètement?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Image 4" descr=""/>
          <p:cNvPicPr/>
          <p:nvPr/>
        </p:nvPicPr>
        <p:blipFill>
          <a:blip r:embed="rId1"/>
          <a:stretch/>
        </p:blipFill>
        <p:spPr>
          <a:xfrm>
            <a:off x="4996440" y="1440000"/>
            <a:ext cx="6976080" cy="392400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 txBox="1"/>
          <p:nvPr/>
        </p:nvSpPr>
        <p:spPr>
          <a:xfrm>
            <a:off x="540000" y="1440000"/>
            <a:ext cx="4140000" cy="4185720"/>
          </a:xfrm>
          <a:prstGeom prst="rect">
            <a:avLst/>
          </a:prstGeom>
          <a:solidFill>
            <a:srgbClr val="ffe994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BE" sz="1800" spc="-1" strike="noStrike">
                <a:solidFill>
                  <a:srgbClr val="000000"/>
                </a:solidFill>
                <a:latin typeface="Arial"/>
              </a:rPr>
              <a:t>Modalités de Formation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- Durée : 10 mois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- Horaire :  18h de cours/semaine répartis sur 3 jours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- En présentiel + distanciel  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- 9 mois de cours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- 1 mois de stage en entreprise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fr-BE" sz="1800" spc="-1" strike="noStrike">
                <a:solidFill>
                  <a:srgbClr val="000000"/>
                </a:solidFill>
                <a:latin typeface="Arial"/>
              </a:rPr>
              <a:t>Admission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- Entretien de sélection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- CESS (de préférence) / Motivation++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- Motivation ++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fr-BE" sz="1800" spc="-1" strike="noStrike">
                <a:solidFill>
                  <a:srgbClr val="000000"/>
                </a:solidFill>
                <a:latin typeface="Arial"/>
              </a:rPr>
              <a:t>Validation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BE" sz="1800" spc="-1" strike="noStrike">
                <a:solidFill>
                  <a:srgbClr val="000000"/>
                </a:solidFill>
                <a:latin typeface="Arial"/>
              </a:rPr>
              <a:t>- Attestation de suivi de formation</a:t>
            </a:r>
            <a:endParaRPr b="0" lang="fr-BE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B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BE" sz="4400" spc="-1" strike="noStrike">
                <a:solidFill>
                  <a:srgbClr val="211a40"/>
                </a:solidFill>
                <a:latin typeface="Calibri Light"/>
              </a:rPr>
              <a:t>BlindCode, concrètement?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26" name="Espace réservé du contenu 5"/>
          <p:cNvGraphicFramePr/>
          <p:nvPr/>
        </p:nvGraphicFramePr>
        <p:xfrm>
          <a:off x="852120" y="1825560"/>
          <a:ext cx="9639720" cy="2224800"/>
        </p:xfrm>
        <a:graphic>
          <a:graphicData uri="http://schemas.openxmlformats.org/drawingml/2006/table">
            <a:tbl>
              <a:tblPr/>
              <a:tblGrid>
                <a:gridCol w="2361240"/>
                <a:gridCol w="2183760"/>
                <a:gridCol w="2547360"/>
                <a:gridCol w="2547360"/>
              </a:tblGrid>
              <a:tr h="387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BE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Ville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>
                        <a:alpha val="34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BE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Bruxelles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BE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Mons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>
                        <a:alpha val="38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BE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Bruxelles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>
                        <a:alpha val="38000"/>
                      </a:srgbClr>
                    </a:solidFill>
                  </a:tcPr>
                </a:tc>
              </a:tr>
              <a:tr h="387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B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Nom de code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>
                        <a:alpha val="34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BlindCode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767171"/>
                          </a:solidFill>
                          <a:latin typeface="Calibri"/>
                        </a:rPr>
                        <a:t>BlindCode Java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>
                        <a:alpha val="38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767171"/>
                          </a:solidFill>
                          <a:latin typeface="Calibri"/>
                        </a:rPr>
                        <a:t>BlindCode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>
                        <a:alpha val="38000"/>
                      </a:srgbClr>
                    </a:solidFill>
                  </a:tcPr>
                </a:tc>
              </a:tr>
              <a:tr h="682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B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Rentrée académique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>
                        <a:alpha val="34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14/02/2022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767171"/>
                          </a:solidFill>
                          <a:latin typeface="Calibri"/>
                        </a:rPr>
                        <a:t>25/04/2022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>
                        <a:alpha val="38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767171"/>
                          </a:solidFill>
                          <a:latin typeface="Calibri"/>
                        </a:rPr>
                        <a:t>21/09/2023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>
                        <a:alpha val="38000"/>
                      </a:srgbClr>
                    </a:solidFill>
                  </a:tcPr>
                </a:tc>
              </a:tr>
              <a:tr h="1274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B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Thème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>
                        <a:alpha val="34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Développement web et Accessibilité numérique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767171"/>
                          </a:solidFill>
                          <a:latin typeface="Calibri"/>
                        </a:rPr>
                        <a:t>Développeur.euse Java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>
                        <a:alpha val="38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767171"/>
                          </a:solidFill>
                          <a:latin typeface="Calibri"/>
                        </a:rPr>
                        <a:t>Développeur.euse PHP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>
                        <a:alpha val="38000"/>
                      </a:srgbClr>
                    </a:solidFill>
                  </a:tcPr>
                </a:tc>
              </a:tr>
              <a:tr h="1274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B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Lieu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>
                        <a:alpha val="34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BeCentral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767171"/>
                          </a:solidFill>
                          <a:latin typeface="Calibri"/>
                        </a:rPr>
                        <a:t>Les Amis des Aveugles Asbl, rue de la Barrière 37, 7011 Ghlin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>
                        <a:alpha val="38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767171"/>
                          </a:solidFill>
                          <a:latin typeface="Calibri"/>
                        </a:rPr>
                        <a:t>BeCentral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>
                        <a:alpha val="38000"/>
                      </a:srgbClr>
                    </a:solidFill>
                  </a:tcPr>
                </a:tc>
              </a:tr>
              <a:tr h="682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B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Nombre d’étudiants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>
                        <a:alpha val="34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767171"/>
                          </a:solidFill>
                          <a:latin typeface="Calibri"/>
                        </a:rPr>
                        <a:t>10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>
                        <a:alpha val="38000"/>
                      </a:srgb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BE" sz="2000" spc="-1" strike="noStrike">
                          <a:solidFill>
                            <a:srgbClr val="767171"/>
                          </a:solidFill>
                          <a:latin typeface="Calibri"/>
                        </a:rPr>
                        <a:t>9</a:t>
                      </a:r>
                      <a:endParaRPr b="0" lang="fr-BE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>
                        <a:alpha val="38000"/>
                      </a:srgb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BE" sz="4400" spc="-1" strike="noStrike">
                <a:solidFill>
                  <a:srgbClr val="211a40"/>
                </a:solidFill>
                <a:latin typeface="Calibri Light"/>
              </a:rPr>
              <a:t>BlindCode, concrètement?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ZoneTexte 3"/>
          <p:cNvSpPr/>
          <p:nvPr/>
        </p:nvSpPr>
        <p:spPr>
          <a:xfrm>
            <a:off x="342000" y="1260000"/>
            <a:ext cx="6138000" cy="42958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fr-BE" sz="2400" spc="-1" strike="noStrike">
                <a:solidFill>
                  <a:srgbClr val="7e6001"/>
                </a:solidFill>
                <a:latin typeface="Calibri"/>
              </a:rPr>
              <a:t>Cours de la formation</a:t>
            </a:r>
            <a:endParaRPr b="0" lang="fr-BE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Développeur.se (web)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HTML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CSS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Bootstrap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JavaScript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Accessibilité numérique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Git / GitHub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Bases de données (MySQL)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PHP Procédural &amp; POO, PDO (Bases de données)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Laravel (Framework PHP)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Gestion de projets / Agile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Recherche d’emploi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Anglais</a:t>
            </a:r>
            <a:endParaRPr b="0" lang="fr-BE" sz="1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6300000" y="1675080"/>
            <a:ext cx="5699160" cy="336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BE" sz="4400" spc="-1" strike="noStrike">
                <a:solidFill>
                  <a:srgbClr val="211a40"/>
                </a:solidFill>
                <a:latin typeface="Calibri Light"/>
              </a:rPr>
              <a:t>BlindCode, concrètement?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1" name="Image 10" descr=""/>
          <p:cNvPicPr/>
          <p:nvPr/>
        </p:nvPicPr>
        <p:blipFill>
          <a:blip r:embed="rId1"/>
          <a:stretch/>
        </p:blipFill>
        <p:spPr>
          <a:xfrm>
            <a:off x="6588000" y="1892160"/>
            <a:ext cx="5308200" cy="3981240"/>
          </a:xfrm>
          <a:prstGeom prst="rect">
            <a:avLst/>
          </a:prstGeom>
          <a:ln w="0">
            <a:noFill/>
          </a:ln>
        </p:spPr>
      </p:pic>
      <p:sp>
        <p:nvSpPr>
          <p:cNvPr id="232" name="ZoneTexte 2"/>
          <p:cNvSpPr/>
          <p:nvPr/>
        </p:nvSpPr>
        <p:spPr>
          <a:xfrm>
            <a:off x="342000" y="1260000"/>
            <a:ext cx="6498000" cy="53931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fr-BE" sz="2400" spc="-1" strike="noStrike">
                <a:solidFill>
                  <a:srgbClr val="7e6001"/>
                </a:solidFill>
                <a:latin typeface="Calibri"/>
              </a:rPr>
              <a:t>Objectifs de formation</a:t>
            </a:r>
            <a:endParaRPr b="0" lang="fr-BE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B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fr-BE" sz="1800" spc="-1" strike="noStrike">
                <a:solidFill>
                  <a:srgbClr val="7e6001"/>
                </a:solidFill>
                <a:latin typeface="Calibri"/>
              </a:rPr>
              <a:t>Développeur.se (web)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Concevoir l’architecture technique d’une application web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Développer la partie Front-end &amp; Back-end.</a:t>
            </a:r>
            <a:endParaRPr b="0" lang="fr-BE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Front: HTML / CSS/ Bootstrap, notions des critères d’accessibilité numériques: WCAG/RGAA.</a:t>
            </a:r>
            <a:endParaRPr b="0" lang="fr-BE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Back : Java, PHP, C#: ça dépend de la session BlindCode.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Travailler en </a:t>
            </a:r>
            <a:r>
              <a:rPr b="1" lang="fr-BE" sz="1800" spc="-1" strike="noStrike">
                <a:solidFill>
                  <a:srgbClr val="000000"/>
                </a:solidFill>
                <a:latin typeface="Calibri"/>
              </a:rPr>
              <a:t>équipe</a:t>
            </a: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 (git/GitHub) et en </a:t>
            </a:r>
            <a:r>
              <a:rPr b="1" lang="fr-BE" sz="1800" spc="-1" strike="noStrike">
                <a:solidFill>
                  <a:srgbClr val="000000"/>
                </a:solidFill>
                <a:latin typeface="Calibri"/>
              </a:rPr>
              <a:t>autonomie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Mettre à jour ses connaissances:</a:t>
            </a:r>
            <a:endParaRPr b="0" lang="fr-BE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Sites d’information</a:t>
            </a:r>
            <a:endParaRPr b="0" lang="fr-BE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Documentation officielle</a:t>
            </a:r>
            <a:endParaRPr b="0" lang="fr-BE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Stack Overflow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Utiliser l’anglais dans son activité</a:t>
            </a:r>
            <a:endParaRPr b="0" lang="fr-B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BE" sz="1800" spc="-1" strike="noStrike">
                <a:solidFill>
                  <a:srgbClr val="000000"/>
                </a:solidFill>
                <a:latin typeface="Calibri"/>
              </a:rPr>
              <a:t>Savoir s’exprimer et présenter un projet lors d’un entretien</a:t>
            </a:r>
            <a:endParaRPr b="0" lang="fr-B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7023</TotalTime>
  <Application>LibreOffice/7.3.7.2$Linux_X86_64 LibreOffice_project/30$Build-2</Application>
  <AppVersion>15.0000</AppVersion>
  <Words>856</Words>
  <Paragraphs>127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2020-09-23T07:08:40Z</dcterms:created>
  <dc:creator>Catherine VANHOLLEBEKE</dc:creator>
  <dc:description/>
  <dc:language>fr-BE</dc:language>
  <cp:lastModifiedBy/>
  <dcterms:modified xsi:type="dcterms:W3CDTF">2024-05-24T01:40:03Z</dcterms:modified>
  <cp:revision>98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8</vt:i4>
  </property>
  <property fmtid="{D5CDD505-2E9C-101B-9397-08002B2CF9AE}" pid="3" name="MMClips">
    <vt:i4>3</vt:i4>
  </property>
  <property fmtid="{D5CDD505-2E9C-101B-9397-08002B2CF9AE}" pid="4" name="PresentationFormat">
    <vt:lpwstr>Grand écran</vt:lpwstr>
  </property>
  <property fmtid="{D5CDD505-2E9C-101B-9397-08002B2CF9AE}" pid="5" name="Slides">
    <vt:i4>28</vt:i4>
  </property>
</Properties>
</file>